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A811DD-5FD2-4633-9194-5017316B545C}">
  <a:tblStyle styleId="{2FA811DD-5FD2-4633-9194-5017316B54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hareus.com/windows/image-formats-comparison-webp-vs-jpg-vs-png.html" TargetMode="External"/><Relationship Id="rId3" Type="http://schemas.openxmlformats.org/officeDocument/2006/relationships/hyperlink" Target="https://developers.google.com/speed/webp/faq" TargetMode="External"/><Relationship Id="rId4" Type="http://schemas.openxmlformats.org/officeDocument/2006/relationships/hyperlink" Target="https://developers.google.com/speed/webp" TargetMode="External"/><Relationship Id="rId5" Type="http://schemas.openxmlformats.org/officeDocument/2006/relationships/hyperlink" Target="https://developers.google.com/speed/webp/docs/compression" TargetMode="External"/><Relationship Id="rId6" Type="http://schemas.openxmlformats.org/officeDocument/2006/relationships/hyperlink" Target="https://caniuse.com/ap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HTTP/Basics_of_HTTP/Data_URIs" TargetMode="External"/><Relationship Id="rId3" Type="http://schemas.openxmlformats.org/officeDocument/2006/relationships/hyperlink" Target="https://www.base64-image.de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HTML/Multimedia_and_embedding/Responsive_images#resolution_switching_different_sizes" TargetMode="External"/><Relationship Id="rId3" Type="http://schemas.openxmlformats.org/officeDocument/2006/relationships/hyperlink" Target="https://developer.mozilla.org/en-US/docs/Learn/HTML/Multimedia_and_embedding/Responsive_images#resolution_switching_same_size_different_resolutions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arbora.lt/" TargetMode="External"/><Relationship Id="rId3" Type="http://schemas.openxmlformats.org/officeDocument/2006/relationships/hyperlink" Target="https://www.senukai.lt/" TargetMode="External"/><Relationship Id="rId4" Type="http://schemas.openxmlformats.org/officeDocument/2006/relationships/hyperlink" Target="https://elektromarkt.lt/" TargetMode="External"/><Relationship Id="rId5" Type="http://schemas.openxmlformats.org/officeDocument/2006/relationships/hyperlink" Target="https://www.telia.lt/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fdfed2a3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fdfed2a3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fdfed2a3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fdfed2a3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https://www.shareus.com/windows/image-formats-comparison-webp-vs-jpg-vs-png.html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https://developers.google.com/speed/webp/faq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https://developers.google.com/speed/webp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https://developers.google.com/speed/webp/docs/compression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https://caniuse.com/apng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fdfed2a3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fdfed2a3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dfed2a3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fdfed2a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fdfed2a3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fdfed2a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fdfed2a3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fdfed2a3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dfed2a3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dfed2a3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fdfed2a3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fdfed2a3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fdfed2a3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fdfed2a3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https://developer.mozilla.org/en-US/docs/Web/HTTP/Basics_of_HTTP/Data_URIs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https://www.base64-image.de/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fdfed2a3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fdfed2a3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fdfed2a3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fdfed2a3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https://developer.mozilla.org/en-US/docs/Web/HTTP/Basics_of_HTTP/MIME_types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fdfed2a3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fdfed2a3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fdfed2a3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fdfed2a3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fdfed2a3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fdfed2a3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fdfed2a3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fdfed2a3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fdfed2a3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fdfed2a3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fdfed2a3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fdfed2a3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https://developer.mozilla.org/en-US/docs/Learn/HTML/Multimedia_and_embedding/Responsive_images#resolution_switching_different_sizes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https://developer.mozilla.org/en-US/docs/Learn/HTML/Multimedia_and_embedding/Responsive_images#resolution_switching_same_size_different_resolutions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adbeaf8d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adbeaf8d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dbeaf8d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dbeaf8d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b08e31ae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b08e31ae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fdfed2a3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fdfed2a3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b08e31a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b08e31a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b08e31a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b08e31a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fb9b5983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fb9b5983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fb9b5983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fb9b5983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fb9b5983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fb9b5983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fe61c8b4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fe61c8b4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fb9b5983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fb9b5983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dfed2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dfed2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fdfed2a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fdfed2a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fdfed2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fdfed2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fdfed2a3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fdfed2a3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fdfed2a3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fdfed2a3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fdfed2a3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fdfed2a3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fdfed2a3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fdfed2a3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fdfed2a3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fdfed2a3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fdfed2a3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fdfed2a3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fdfed2a3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fdfed2a3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fdfed2a3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fdfed2a3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dfed2a3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fdfed2a3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fdfed2a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fdfed2a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fdfed2a3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fdfed2a3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fe61c8b4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fe61c8b4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fe61c8b4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fe61c8b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fe61c8b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fe61c8b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fe61c8b4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fe61c8b4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fe61c8b4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fe61c8b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fe61c8b4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fe61c8b4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fe61c8b4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fe61c8b4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fe61c8b4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fe61c8b4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e61c8b4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e61c8b4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fdfed2a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fdfed2a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fe61c8b4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fe61c8b4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fe61c8b4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fe61c8b4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e61c8b4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e61c8b4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fe61c8b4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fe61c8b4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fe61c8b4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fe61c8b4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fe61c8b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fe61c8b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fe61c8b4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fe61c8b4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fe61c8b4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fe61c8b4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fe61c8b4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0fe61c8b4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fe61c8b4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fe61c8b4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fdfed2a3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fdfed2a3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fe61c8b4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fe61c8b4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fe61c8b41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fe61c8b41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https://barbora.lt/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https://www.senukai.lt/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https://elektromarkt.lt/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https://www.telia.lt/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0c39cd8c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0c39cd8c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fdfed2a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fdfed2a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fdfed2a3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fdfed2a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aniuse.com/apng" TargetMode="External"/><Relationship Id="rId4" Type="http://schemas.openxmlformats.org/officeDocument/2006/relationships/hyperlink" Target="https://developers.google.com/speed/webp/faq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atatracker.ietf.org/doc/html/rfc6838" TargetMode="External"/><Relationship Id="rId4" Type="http://schemas.openxmlformats.org/officeDocument/2006/relationships/hyperlink" Target="https://www.iana.org/assignments/media-types/media-types.x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inypng.com/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n-US/docs/Learn/HTML/Multimedia_and_embedding/Responsive_images#resolution_switching_different_sizes" TargetMode="External"/><Relationship Id="rId4" Type="http://schemas.openxmlformats.org/officeDocument/2006/relationships/hyperlink" Target="https://developer.mozilla.org/en-US/docs/Learn/HTML/Multimedia_and_embedding/Responsive_images#resolution_switching_same_size_different_resolution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ictionary.cambridge.org/dictionary/english/consol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en-US/docs/Web/HTML/Element/a#security_and_privacy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developer.mozilla.org/en-US/docs/Web/HTML/Element/hr" TargetMode="External"/><Relationship Id="rId4" Type="http://schemas.openxmlformats.org/officeDocument/2006/relationships/hyperlink" Target="https://www.w3schools.com/tags/tag_hr.as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9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2022-01-31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Taškinių paveikslėlių glaudinimas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25" y="1230700"/>
            <a:ext cx="4913150" cy="3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Rastrinių formatų palyginimas</a:t>
            </a:r>
            <a:endParaRPr/>
          </a:p>
        </p:txBody>
      </p:sp>
      <p:graphicFrame>
        <p:nvGraphicFramePr>
          <p:cNvPr id="129" name="Google Shape;129;p23"/>
          <p:cNvGraphicFramePr/>
          <p:nvPr/>
        </p:nvGraphicFramePr>
        <p:xfrm>
          <a:off x="608338" y="1195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{2FA811DD-5FD2-4633-9194-5017316B545C}</a:tableStyleId>
              </a:tblPr>
              <a:tblGrid>
                <a:gridCol w="1885325"/>
                <a:gridCol w="1285575"/>
                <a:gridCol w="1585475"/>
                <a:gridCol w="1585475"/>
                <a:gridCol w="1585475"/>
              </a:tblGrid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Savybė / Formatas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JPG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GIF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WebP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Glaudinimas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lossless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lossless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lossy / lossless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Permatomumas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nėra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Animacijos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nėra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r>
                        <a:rPr lang="en"/>
                        <a:t>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(APNG)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Metadata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nėra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yra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Spalvos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iki 16M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virš 16M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virš 16M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Palaikymas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puikus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puikus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puikus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gerėja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Paveikslėlių tipai - vektorinė grafika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Veikimo principas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Naudojami geometrinės figūros, pvz taškai, linijos, kreivės, formos arba daugiakampiai, kurios visos remiasi matematinėmis lygtimis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Panaudojimo sritys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Vaizduojami logotipai, ikonėlės, šriftai, kiti iš primityvių elementų sudaryti vaizdai.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Failų formatai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svg, ai, eps, cdr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svg</a:t>
            </a:r>
            <a:r>
              <a:rPr lang="en"/>
              <a:t> elementas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formato paveikslėlius galima naudoti tiesiogiai HTML dokumente. Tam naudojami </a:t>
            </a:r>
            <a:r>
              <a:rPr b="1" lang="en"/>
              <a:t>svg</a:t>
            </a:r>
            <a:r>
              <a:rPr lang="en"/>
              <a:t>, </a:t>
            </a:r>
            <a:r>
              <a:rPr b="1" lang="en"/>
              <a:t>g</a:t>
            </a:r>
            <a:r>
              <a:rPr lang="en"/>
              <a:t>, </a:t>
            </a:r>
            <a:r>
              <a:rPr b="1" lang="en"/>
              <a:t>path, circle, rect </a:t>
            </a:r>
            <a:r>
              <a:rPr lang="en"/>
              <a:t>ir kiti SVG formatui specifiniai HTML elementai.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SVG paveikslėlių elementų išvaizdą galima pakeisti naudojant CSS.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3252775"/>
            <a:ext cx="6362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138" y="3892850"/>
            <a:ext cx="10572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Vektorinė grafika prieš taškinę (rastrinę)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didinant vektorinį vaizdą, neprarandama kokybė;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vektorinis vaizdas užima nedaug vietos;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vektorinį vaizdą lengva redaguoti, keisti spalvas (net ir naudojant CSS).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vektorinį vaizdą galima tiesiogiai naudoti HTML dokumente (inline).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img </a:t>
            </a:r>
            <a:r>
              <a:rPr lang="en"/>
              <a:t>elementas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img</a:t>
            </a:r>
            <a:r>
              <a:rPr i="1" lang="en"/>
              <a:t> </a:t>
            </a:r>
            <a:r>
              <a:rPr lang="en"/>
              <a:t>elementas yra skirtas puslapyje atvaizduoti paveikslėlį.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Paveikslėlio nuoroda nurodoma privalomu specifiniu </a:t>
            </a:r>
            <a:r>
              <a:rPr b="1" i="1" lang="en"/>
              <a:t>src</a:t>
            </a:r>
            <a:r>
              <a:rPr lang="en"/>
              <a:t> atributu.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/>
              <a:t>src</a:t>
            </a:r>
            <a:r>
              <a:rPr i="1" lang="en"/>
              <a:t> </a:t>
            </a:r>
            <a:r>
              <a:rPr lang="en"/>
              <a:t>gali kreipti į vietinį ar nutolusį šaltinį.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850" y="2891225"/>
            <a:ext cx="3463275" cy="19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88" y="3410200"/>
            <a:ext cx="3061525" cy="2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img </a:t>
            </a:r>
            <a:r>
              <a:rPr lang="en"/>
              <a:t>elementas (</a:t>
            </a:r>
            <a:r>
              <a:rPr b="1" lang="en"/>
              <a:t>alt</a:t>
            </a:r>
            <a:r>
              <a:rPr lang="en"/>
              <a:t> atributas)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</a:t>
            </a:r>
            <a:r>
              <a:rPr lang="en"/>
              <a:t> atributas yra skirtas pateikti paveikslėlio aprašymą, kaip alternatyvą jeigu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paveikslėlio nepavyko užkrauti (pvz. dingo interneto ryšys);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vartotojas negali matyti paveikslėlio (pvz. puslapį neregiui skaito skaityklė).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Šis atributas nėra privalomas, bet </a:t>
            </a:r>
            <a:r>
              <a:rPr b="1" lang="en"/>
              <a:t>griežtai rekomenduojamas!</a:t>
            </a:r>
            <a:endParaRPr b="1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3674375"/>
            <a:ext cx="2762250" cy="12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75" y="3141925"/>
            <a:ext cx="63436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i="1" lang="en"/>
              <a:t>img </a:t>
            </a:r>
            <a:r>
              <a:rPr lang="en"/>
              <a:t>elementas naudojant nuorodą į šaltinį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25" y="2604025"/>
            <a:ext cx="3978600" cy="229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825" y="3946850"/>
            <a:ext cx="282525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513" y="1477500"/>
            <a:ext cx="55149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URI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Kaip </a:t>
            </a:r>
            <a:r>
              <a:rPr b="1" i="1" lang="en"/>
              <a:t>src</a:t>
            </a:r>
            <a:r>
              <a:rPr lang="en"/>
              <a:t> elemento reikšmę galime pateikti ne tik nuorodą, bet ir tam tikra forma (Base64) užkoduotą paveikslėlį.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455875" y="3063300"/>
            <a:ext cx="83001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:image/png;base64,iVBORw0KGgoAAAANSUhEUgAAACAAAAAgCAIAAAGLH901AAAACXBIWXMAAAsTAAALEwEAmpwYAAAG0mlUWHRYTUw6Y29tLmFkb2JlLnhtcAAAAAAAPD94cGFja2V0IGJlZ2luPSLvu78iIGlkPSJXNU0wTXBDZWhpSHpyZVN6TlRjemtjOWQiPz4gPHg6eG1wbWV0YSB4bWxuczp4PSJhZG9iZTpuczptZXRhLyIgeDp4bXB0az0iQWRvYmUgWE1QIENvcmUgNS42LWMxNDUgNzkuMTYzNDk5LCAyMDE4LzA4LzEzLTE2OjQwOjIyICAgICAgICAiPiA8cmRmOlJERiB4bWxuczpyZGY9Imh0dHA6Ly93d3cudzMub3JnLzE5OTkvMDIvMjItcmRmLXN5bnRheC1ucyMiPiA8cmRmOkRlc2NyaXB0aW9uIHJkZjphYm91dD0iIiB4bWxuczp4bXA9Imh0dHA6Ly9ucy5hZG9iZS5jb20veGFwLzEuMC8iIHhtbG5zOmRjPSJodHRwOi8vcHVybC5vcmcvZGMvZWxlbWVudHMvMS4xLyIgeG1sbnM6cGhvdG9zaG9wPSJodHRwOi8vbnMuYWRvYmUuY29tL3Bob3Rvc2hvcC8xLjAvIiB4bWxuczp4bXBNTT0iaHR0cDovL25zLmFkb2JlLmNvbS94YXAvMS4wL21tLyIgeG1sbnM6c3RFdnQ9Imh0dHA6Ly9ucy5hZG9iZS5jb20veGFwLzEuMC9zVHlwZS9SZXNvdXJjZUV2ZW50IyIgeG1wOkNyZWF0b3JUb29sPSJBZG9iZSBQaG90b3Nob3AgQ0MgMjAxOSAoTWFjaW50b3NoKSIgeG1wOkNyZWF0ZURhdGU9IjIwMTgtMTEtMjlUMTA6NTI6MzArMDI6MDAiIHhtcDpNb2RpZnlEYXRlPSIyMDE4LTExLTI5VDEwOjU1OjA3KzAyOjAwIiB4bXA6TWV0YWRhdGFEYXRlPSIyMDE4LTExLTI5VDEwOjU1OjA3KzAyOjAwIiBkYzpmb3JtYXQ9ImltYWdlL3BuZyIgcGhvdG9zaG9wOkNvbG9yTW9kZT0iMyIgcGhvdG9zaG9wOklDQ1Byb2ZpbGU9InNSR0IgSUVDNjE5NjYtMi4xIiB4bXBNTTpJbnN0YW5jZUlEPSJ4bXAuaWlkOmE3MGJhZDk3LTNmODMtNGYzMy05MGM0LTQ0NWI4ZmRiZGM3NyIgeG1wTU06RG9jdW1lbnRJRD0iYWRvYmU6ZG9jaWQ6cGhvdG9zaG9wOjYzMmU4N2QxLWE5MTItZjc0OS1hMTY0LTQwZGI2NjdhYWYyMCIgeG1wTU06T3JpZ2luYWxEb2N1bWVudElEPSJ4bXAuZGlkOjg2MTkwYzQyLWE5ZDAtNDgxMS05YzM4LWUyZTg2NDM4YzVjOCI+IDx4bXBNTTpIaXN0b3J5PiA8cmRmOlNlcT4gPHJkZjpsaSBzdEV2dDphY3Rpb249ImNyZWF0ZWQiIHN0RXZ0Omluc3RhbmNlSUQ9InhtcC5paWQ6ODYxOTBjNDItYTlkMC00ODExLTljMzgtZTJlODY0MzhjNWM4IiBzdEV2dDp3aGVuPSIyMDE4LTExLTI5VDEwOjUyOjMwKzAyOjAwIiBzdEV2dDpzb2Z0d2FyZUFnZW50PSJBZG9iZSBQaG90b3Nob3AgQ0MgMjAxOSAoTWFjaW50b3NoKSIvPiA8cmRmOmxpIHN0RXZ0OmFjdGlvbj0ic2F2ZWQiIHN0RXZ0Omluc3RhbmNlSUQ9InhtcC5paWQ6NDU3ZGM0MTktZTk2MS00YzcyLTgxOGQtOWQwOGM0MDM2ZjhjIiBzdEV2dDp3aGVuPSIyMDE4LTExLTI5VDEwOjU1OjA3KzAyOjAwIiBzdEV2dDpzb2Z0d2FyZUFnZW50PSJBZG9iZSBQaG90b3Nob3AgQ0MgMjAxOSAoTWFjaW50b3NoKSIgc3RFdnQ6Y2hhbmdlZD0iLyIvPiA8cmRmOmxpIHN0RXZ0OmFjdGlvbj0ic2F2ZWQiIHN0RXZ0Omluc3RhbmNlSUQ9InhtcC5paWQ6YTcwYmFkOTctM2Y4My00ZjMzLTkwYzQtNDQ1YjhmZGJkYzc3IiBzdEV2dDp3aGVuPSIyMDE4LTExLTI5VDEwOjU1OjA3KzAyOjAwIiBzdEV2dDpzb2Z0d2FyZUFnZW50PSJBZG9iZSBQaG90b3Nob3AgQ0MgMjAxOSAoTWFjaW50b3NoKSIgc3RFdnQ6Y2hhbmdlZD0iLyIvPiA8L3JkZjpTZXE+IDwveG1wTU06SGlzdG9yeT4gPC9yZGY6RGVzY3JpcHRpb24+IDwvcmRmOlJERj4gPC94OnhtcG1ldGE+IDw/eHBhY2tldCBlbmQ9InIiPz5yM8k8AAABC0lEQVRIie1V2xGEIAxcHAuwNO1IK7EFS7ADS9AOLCH3wYwXYiDia+Zmbr8CeWxCAgACREREwRpAsUnSOPApuLKQ1gZ8iI0l1z0dVofb651ziu8mOLnm5qpHibC0ruuMjJ2h1+i+6z36vrfD8Eh+WVWV4cCxrms2AzdwXBeLIk/7WWT34a6RPcgoMM9znoNHXdfcTBbtK/MHr059dtE6Q2ARttlgGIbBYOTT5uVpmuyUEkWXavZcXpZFZ4iN97uzfQaP5MeP48378xpi9y6Gtm2fJaDkU2E0mbdLTCwlPlKGe5o8juNJT/Nw7O/yIgFZv+WP9CCBcr9FkXcvtg+gaZoMzuOzf7XDfwAAPqaz0C5z2wYWAAAAAElFTkSuQmCC</a:t>
            </a:r>
            <a:endParaRPr sz="1100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75" y="2721050"/>
            <a:ext cx="140225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2475875" y="2122563"/>
            <a:ext cx="38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l">
              <a:lnSpc>
                <a:spcPct val="14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data:[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mediatype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00">
                <a:solidFill>
                  <a:srgbClr val="1B1B1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][;base64],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6D6D6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img</a:t>
            </a:r>
            <a:r>
              <a:rPr lang="en"/>
              <a:t> elementas naudojant Data URI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675" y="2043400"/>
            <a:ext cx="4286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688" y="2926575"/>
            <a:ext cx="48006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259000" y="45736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- ilgas Data URI netilptų į ekraną…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MIME type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MIME (Multipurpose Internet Mail Extensions) type </a:t>
            </a:r>
            <a:r>
              <a:rPr lang="en"/>
              <a:t>nurodo duomenų (failo / dvejetainės išraiškos) kilmę ir formatą.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Visos MIME tipų galimos reikšmės yra </a:t>
            </a:r>
            <a:r>
              <a:rPr lang="en" u="sng">
                <a:solidFill>
                  <a:schemeClr val="hlink"/>
                </a:solidFill>
                <a:hlinkClick r:id="rId3"/>
              </a:rPr>
              <a:t>standartizuotos</a:t>
            </a:r>
            <a:r>
              <a:rPr lang="en"/>
              <a:t> ir </a:t>
            </a:r>
            <a:r>
              <a:rPr lang="en" u="sng">
                <a:solidFill>
                  <a:schemeClr val="hlink"/>
                </a:solidFill>
                <a:hlinkClick r:id="rId4"/>
              </a:rPr>
              <a:t>aprašytos</a:t>
            </a:r>
            <a:r>
              <a:rPr lang="en"/>
              <a:t>, pvz: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text/plain</a:t>
            </a:r>
            <a:r>
              <a:rPr lang="en"/>
              <a:t> - paprastas tekstas;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application/javascript</a:t>
            </a:r>
            <a:r>
              <a:rPr lang="en"/>
              <a:t> - JavaScript kodas;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image/jpeg</a:t>
            </a:r>
            <a:r>
              <a:rPr lang="en"/>
              <a:t>, </a:t>
            </a:r>
            <a:r>
              <a:rPr b="1" lang="en"/>
              <a:t>image/webp</a:t>
            </a:r>
            <a:r>
              <a:rPr lang="en"/>
              <a:t>, </a:t>
            </a:r>
            <a:r>
              <a:rPr b="1" lang="en"/>
              <a:t>image/png </a:t>
            </a:r>
            <a:r>
              <a:rPr lang="en"/>
              <a:t>- paveikslėliai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text/html</a:t>
            </a:r>
            <a:r>
              <a:rPr lang="en"/>
              <a:t>, </a:t>
            </a:r>
            <a:r>
              <a:rPr b="1" lang="en"/>
              <a:t>text/css</a:t>
            </a:r>
            <a:r>
              <a:rPr lang="en"/>
              <a:t> - HTML ir CSS tekstiniai failai.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video/webm </a:t>
            </a:r>
            <a:r>
              <a:rPr lang="en"/>
              <a:t>- vaizdo įrašai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audio/wave</a:t>
            </a:r>
            <a:r>
              <a:rPr lang="en"/>
              <a:t>, </a:t>
            </a:r>
            <a:r>
              <a:rPr b="1" lang="en"/>
              <a:t>audio/wav</a:t>
            </a:r>
            <a:r>
              <a:rPr lang="en"/>
              <a:t>, </a:t>
            </a:r>
            <a:r>
              <a:rPr b="1" lang="en"/>
              <a:t>audio/x-wav</a:t>
            </a:r>
            <a:r>
              <a:rPr lang="en"/>
              <a:t>, </a:t>
            </a:r>
            <a:r>
              <a:rPr b="1" lang="en"/>
              <a:t>audio/x-pn-wav</a:t>
            </a:r>
            <a:r>
              <a:rPr lang="en"/>
              <a:t> - garso įrašai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3403000" y="1872663"/>
            <a:ext cx="38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l">
              <a:lnSpc>
                <a:spcPct val="14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type/subtype</a:t>
            </a:r>
            <a:endParaRPr sz="1200">
              <a:solidFill>
                <a:srgbClr val="6D6D6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Base64 pavyzdys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075" y="1003060"/>
            <a:ext cx="3826050" cy="2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075" y="3674263"/>
            <a:ext cx="4972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img </a:t>
            </a:r>
            <a:r>
              <a:rPr lang="en"/>
              <a:t>elementas (aspect ratio)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Siekiant nustatyti nuotraukos dydį taip, kad jis išlaikytų originalų kraštinių santykį (aspect ratio), nustatomas tik vienas iš dydžio parametrų - arba </a:t>
            </a:r>
            <a:r>
              <a:rPr b="1" lang="en"/>
              <a:t>width</a:t>
            </a:r>
            <a:r>
              <a:rPr lang="en"/>
              <a:t>, arba </a:t>
            </a:r>
            <a:r>
              <a:rPr b="1" lang="en"/>
              <a:t>height</a:t>
            </a:r>
            <a:r>
              <a:rPr lang="en"/>
              <a:t>.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25" y="2316413"/>
            <a:ext cx="1248050" cy="2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388" y="2748530"/>
            <a:ext cx="2847975" cy="17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350" y="3265376"/>
            <a:ext cx="3067249" cy="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Kaip optimaliai naudoti paveikslėlius?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85206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Parinkti problemai sprėsti </a:t>
            </a:r>
            <a:r>
              <a:rPr b="1" lang="en"/>
              <a:t>tinkamus paveikslėlių dydžius </a:t>
            </a:r>
            <a:r>
              <a:rPr lang="en"/>
              <a:t>(nenaudoti plakato dydžio paveikslėlio ikonėlei…);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Parinkti tinkamus paveikslėlių formatus (pvz. WebP paveikslėliai yra </a:t>
            </a:r>
            <a:r>
              <a:rPr b="1" lang="en"/>
              <a:t>apie 30% mažesni </a:t>
            </a:r>
            <a:r>
              <a:rPr lang="en"/>
              <a:t>nei taip pat atrodantys JPG ir PNG);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Optimizuoti paveikslėlius (naudoti geresnius </a:t>
            </a:r>
            <a:r>
              <a:rPr b="1" lang="en"/>
              <a:t>glaudinimo algoritmus</a:t>
            </a:r>
            <a:r>
              <a:rPr lang="en"/>
              <a:t>, </a:t>
            </a:r>
            <a:r>
              <a:rPr b="1" lang="en"/>
              <a:t>išmesti meta duomenis</a:t>
            </a:r>
            <a:r>
              <a:rPr lang="en"/>
              <a:t> kai jų nereikia).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Vartotojui užkrauti paveikslėlius tik tada, </a:t>
            </a:r>
            <a:r>
              <a:rPr b="1" lang="en"/>
              <a:t>kai juos reikia matyti</a:t>
            </a:r>
            <a:r>
              <a:rPr lang="en"/>
              <a:t> (lazy loading);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Užkrauti paveikslėlius pagal vartotojo </a:t>
            </a:r>
            <a:r>
              <a:rPr b="1" lang="en"/>
              <a:t>ekrano raišką</a:t>
            </a:r>
            <a:r>
              <a:rPr lang="en"/>
              <a:t>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Užkrauti skirtingus paveikslėlius pagal kitus vartotojo </a:t>
            </a:r>
            <a:r>
              <a:rPr b="1" lang="en"/>
              <a:t>ekrano parametrus</a:t>
            </a:r>
            <a:r>
              <a:rPr lang="en"/>
              <a:t>, pvz. plotį.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Paveikslėlių optimizavimas (</a:t>
            </a:r>
            <a:r>
              <a:rPr lang="en" u="sng">
                <a:solidFill>
                  <a:schemeClr val="hlink"/>
                </a:solidFill>
                <a:hlinkClick r:id="rId3"/>
              </a:rPr>
              <a:t>TinyPNG</a:t>
            </a:r>
            <a:r>
              <a:rPr lang="en"/>
              <a:t>)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TinyPNG naudoja </a:t>
            </a:r>
            <a:r>
              <a:rPr b="1" lang="en"/>
              <a:t>lossy</a:t>
            </a:r>
            <a:r>
              <a:rPr lang="en"/>
              <a:t> glaudinimo technikas siekdamas sumažinti WEBP, JPEG ir PNG failus. Parenkant </a:t>
            </a:r>
            <a:r>
              <a:rPr b="1" lang="en"/>
              <a:t>mažesnį kiekį spalvų</a:t>
            </a:r>
            <a:r>
              <a:rPr lang="en"/>
              <a:t> tam pačiam paveikslėliui atvaizduoti, galima </a:t>
            </a:r>
            <a:r>
              <a:rPr b="1" lang="en"/>
              <a:t>sutaupyti </a:t>
            </a:r>
            <a:r>
              <a:rPr lang="en"/>
              <a:t>paveikslėlyje </a:t>
            </a:r>
            <a:r>
              <a:rPr b="1" lang="en"/>
              <a:t>saugomų duomenų kiekį</a:t>
            </a:r>
            <a:r>
              <a:rPr lang="en"/>
              <a:t>. Vizualiai tai </a:t>
            </a:r>
            <a:r>
              <a:rPr b="1" lang="en"/>
              <a:t>sunkiai pastebima</a:t>
            </a:r>
            <a:r>
              <a:rPr lang="en"/>
              <a:t>, bet išgaunamas drastiškas paveikslėlio dydžio sumažėjimas.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500" y="2908800"/>
            <a:ext cx="4572750" cy="207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img </a:t>
            </a:r>
            <a:r>
              <a:rPr lang="en"/>
              <a:t>elementas (</a:t>
            </a:r>
            <a:r>
              <a:rPr b="1" lang="en"/>
              <a:t>loading</a:t>
            </a:r>
            <a:r>
              <a:rPr lang="en"/>
              <a:t> atributas) 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 dar ekperimentinis, bet vis labiau palaikomas atributas, kuris leidžia nustatyti, kada vartotojui bus užkraunami paveikslėliai: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eager </a:t>
            </a:r>
            <a:r>
              <a:rPr lang="en"/>
              <a:t>- paveikslėliai bus užkraunami iškart atsidarius puslapį, nesvarbu ar vartotojas mato paveikslėlį (numatytoji reikšmė);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lazy </a:t>
            </a:r>
            <a:r>
              <a:rPr lang="en"/>
              <a:t>- atideda paveikslėlio krovimą tol, kol vartotojas nepriartės prie paveikslėlio (turima galvoje scroll position) naršyklės nustatytu atstumu.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Tokio parametro tikslas leisti sutaupyti interneto srautą kraunant tik tuos paveikslėlius, kuriuos vartotojas pamatys.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311700" y="45688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pavyzdys neveikia leidžiant iš failų sistemos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img </a:t>
            </a:r>
            <a:r>
              <a:rPr lang="en"/>
              <a:t>elementas (</a:t>
            </a:r>
            <a:r>
              <a:rPr b="1" lang="en"/>
              <a:t>srcset</a:t>
            </a:r>
            <a:r>
              <a:rPr lang="en"/>
              <a:t> atributas)</a:t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srcset</a:t>
            </a:r>
            <a:r>
              <a:rPr lang="en"/>
              <a:t> nurodo paveikslėlio šaltinį pagal jo plotį arba tikslinę rezoliuciją.</a:t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2208950" y="1890925"/>
            <a:ext cx="502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Pavyzdys Nr. 1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</a:rPr>
              <a:t>:</a:t>
            </a:r>
            <a:endParaRPr sz="1200">
              <a:solidFill>
                <a:srgbClr val="6D6D6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srcset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elva-fairy-480w.jpg 480w,</a:t>
            </a:r>
            <a:endParaRPr sz="1200">
              <a:solidFill>
                <a:srgbClr val="00528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elva-fairy-800w.jpg 800w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A300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sizes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(max-width: 600px) 480px,</a:t>
            </a:r>
            <a:endParaRPr sz="1200">
              <a:solidFill>
                <a:srgbClr val="00528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800px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A300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elva-fairy-800w.jpg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A300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 dressed as a fairy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"/&gt;</a:t>
            </a:r>
            <a:endParaRPr sz="1200">
              <a:solidFill>
                <a:srgbClr val="6D6D6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2379150" y="3533975"/>
            <a:ext cx="438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Pavyzdys Nr. 2</a:t>
            </a:r>
            <a:endParaRPr sz="1200">
              <a:solidFill>
                <a:srgbClr val="6D6D6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srcset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elva-fairy-320w.jpg,</a:t>
            </a:r>
            <a:endParaRPr sz="1200">
              <a:solidFill>
                <a:srgbClr val="00528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elva-fairy-480w.jpg 1.5x,</a:t>
            </a:r>
            <a:endParaRPr sz="1200">
              <a:solidFill>
                <a:srgbClr val="00528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elva-fairy-640w.jpg 2x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A300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elva-fairy-640w.jpg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A300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200">
                <a:solidFill>
                  <a:srgbClr val="A300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5A3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00528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Elva dressed as a fairy</a:t>
            </a:r>
            <a:r>
              <a:rPr lang="en" sz="1200">
                <a:solidFill>
                  <a:srgbClr val="6D6D6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200">
              <a:solidFill>
                <a:srgbClr val="6D6D6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Iki šiol turėjot</a:t>
            </a:r>
            <a:r>
              <a:rPr lang="en"/>
              <a:t>e… </a:t>
            </a:r>
            <a:r>
              <a:rPr lang="en"/>
              <a:t>Namų darbą </a:t>
            </a:r>
            <a:r>
              <a:rPr lang="en"/>
              <a:t>😜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Praktikos metu </a:t>
            </a:r>
            <a:r>
              <a:rPr b="1" lang="en"/>
              <a:t>susirašyti </a:t>
            </a:r>
            <a:r>
              <a:rPr lang="en"/>
              <a:t>neaiškias temas, kurias galėtume dar kartą </a:t>
            </a:r>
            <a:r>
              <a:rPr b="1" lang="en"/>
              <a:t>peržvelgti ir užtvirtinti</a:t>
            </a:r>
            <a:r>
              <a:rPr lang="en"/>
              <a:t>.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11524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icture elementas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 puslapis kaip nuotrauka yra geras pasirinkimas? (</a:t>
            </a:r>
            <a:r>
              <a:rPr b="1" lang="en"/>
              <a:t>BLOGAS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Vaizdo ir garso naudojimas HTML dokumente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/>
              <a:t>video</a:t>
            </a:r>
            <a:r>
              <a:rPr lang="en"/>
              <a:t> elementas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/>
              <a:t>audio</a:t>
            </a:r>
            <a:r>
              <a:rPr lang="en"/>
              <a:t> elementas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</a:t>
            </a:r>
            <a:r>
              <a:rPr b="1" lang="en"/>
              <a:t>rack</a:t>
            </a:r>
            <a:r>
              <a:rPr lang="en"/>
              <a:t> elementas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Baziniai formatavimo elementai (b, i, small)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Kas yra semantiniai elementai? Semantinių elementų naudojimo prasmė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85206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Semantinių elementų pavyzdžiai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Svarbos išryškinimas (strong, em, mark)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Citavimas (blockquote, q, cite)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Kompiuterinio kodo aprašymas (code, var, kbd, samp)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Laiko aprašymas (time)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Vietos aprašymas (address)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Trumpiniai (abbr), </a:t>
            </a:r>
            <a:r>
              <a:rPr b="1" lang="en"/>
              <a:t>title</a:t>
            </a:r>
            <a:r>
              <a:rPr lang="en"/>
              <a:t> globalus atributas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Laipsniai ir indeksai (sup, sub)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Figūros išskyrimas (figure, figcaption)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Papildomo turinio apjungimas (details, summary - HTML dropdown)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Puslapio struktūros elementai (header, nav, main, aside, footer, section, article)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Semantinių elementų kombinavimas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Namų darbas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941525"/>
            <a:ext cx="8520600" cy="40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DevTools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Elements</a:t>
            </a:r>
            <a:r>
              <a:rPr lang="en" sz="1800"/>
              <a:t> - puslapio turinys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kuo skiriasi nuo View Source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kas yra </a:t>
            </a:r>
            <a:r>
              <a:rPr b="1" i="1" lang="en" sz="1800"/>
              <a:t>DOM</a:t>
            </a:r>
            <a:r>
              <a:rPr lang="en" sz="1800"/>
              <a:t> ir manipuliavimas juo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stilių bandymai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įrenginio simuliacija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klaidų paieška; debugging sąvoka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Console</a:t>
            </a:r>
            <a:r>
              <a:rPr lang="en" sz="1800"/>
              <a:t> - JavaScript konsolė*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Source</a:t>
            </a:r>
            <a:r>
              <a:rPr lang="en" sz="1800"/>
              <a:t> - į naršyklę parsiųstas kodas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Network</a:t>
            </a:r>
            <a:r>
              <a:rPr lang="en" sz="1800"/>
              <a:t> - interneto srautas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Application</a:t>
            </a:r>
            <a:r>
              <a:rPr lang="en" sz="1800"/>
              <a:t> - puslapio naršyklėje saugoma informacija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800"/>
              <a:t>Performance</a:t>
            </a:r>
            <a:r>
              <a:rPr lang="en" sz="1800"/>
              <a:t>, </a:t>
            </a:r>
            <a:r>
              <a:rPr b="1" i="1" lang="en" sz="1800"/>
              <a:t>Memory</a:t>
            </a:r>
            <a:r>
              <a:rPr lang="en" sz="1800"/>
              <a:t> - puslapio našumas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 konsolė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https://dictionary.cambridge.org/dictionary/english/console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 sz="1800"/>
              <a:t>Lighthouse</a:t>
            </a:r>
            <a:r>
              <a:rPr lang="en" sz="1800"/>
              <a:t> - puslapio kokybės įvertinimas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Našumas (Performance)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Prieinamumas (Accessibility)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Practices (Geroji praktika)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Namų darbas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picture</a:t>
            </a:r>
            <a:r>
              <a:rPr lang="en"/>
              <a:t> elementas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32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Leidžia esant skirtingiems </a:t>
            </a:r>
            <a:r>
              <a:rPr b="1" lang="en"/>
              <a:t>ekranų dydžiams </a:t>
            </a:r>
            <a:r>
              <a:rPr lang="en"/>
              <a:t>/ </a:t>
            </a:r>
            <a:r>
              <a:rPr b="1" lang="en"/>
              <a:t>formatams</a:t>
            </a:r>
            <a:r>
              <a:rPr lang="en"/>
              <a:t> / </a:t>
            </a:r>
            <a:r>
              <a:rPr b="1" lang="en"/>
              <a:t>ekrano rezoliucijai</a:t>
            </a:r>
            <a:r>
              <a:rPr lang="en"/>
              <a:t> / </a:t>
            </a:r>
            <a:r>
              <a:rPr b="1" lang="en"/>
              <a:t>paveikslėlio dydžiui</a:t>
            </a:r>
            <a:r>
              <a:rPr lang="en"/>
              <a:t> užkrauti skirtingą paveikslėlį.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Į </a:t>
            </a:r>
            <a:r>
              <a:rPr b="1" lang="en"/>
              <a:t>picture</a:t>
            </a:r>
            <a:r>
              <a:rPr lang="en"/>
              <a:t> elementą talpinami dviejų tipų elementai - </a:t>
            </a:r>
            <a:r>
              <a:rPr b="1" lang="en"/>
              <a:t>source</a:t>
            </a:r>
            <a:r>
              <a:rPr lang="en"/>
              <a:t> ir </a:t>
            </a:r>
            <a:r>
              <a:rPr b="1" lang="en"/>
              <a:t>img</a:t>
            </a:r>
            <a:r>
              <a:rPr lang="en"/>
              <a:t>.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3">
            <a:alphaModFix/>
          </a:blip>
          <a:srcRect b="0" l="-1190" r="1189" t="0"/>
          <a:stretch/>
        </p:blipFill>
        <p:spPr>
          <a:xfrm>
            <a:off x="1806450" y="2935425"/>
            <a:ext cx="51625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picture</a:t>
            </a:r>
            <a:r>
              <a:rPr lang="en"/>
              <a:t> elementas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img</a:t>
            </a:r>
            <a:r>
              <a:rPr lang="en"/>
              <a:t> elementas yra skirtas </a:t>
            </a:r>
            <a:r>
              <a:rPr b="1" lang="en"/>
              <a:t>fallback</a:t>
            </a:r>
            <a:r>
              <a:rPr lang="en"/>
              <a:t> mechanizmui, bet yra būtinas ir į jį projektuojamas </a:t>
            </a:r>
            <a:r>
              <a:rPr b="1" lang="en"/>
              <a:t>source</a:t>
            </a:r>
            <a:r>
              <a:rPr lang="en"/>
              <a:t> elemente atitikęs paveikslėlis.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Tai reiškia, kad n</a:t>
            </a:r>
            <a:r>
              <a:rPr lang="en"/>
              <a:t>ustatant </a:t>
            </a:r>
            <a:r>
              <a:rPr b="1" lang="en"/>
              <a:t>picture</a:t>
            </a:r>
            <a:r>
              <a:rPr lang="en"/>
              <a:t> elemento dydį, </a:t>
            </a:r>
            <a:r>
              <a:rPr b="1" lang="en"/>
              <a:t>width</a:t>
            </a:r>
            <a:r>
              <a:rPr lang="en"/>
              <a:t> arba </a:t>
            </a:r>
            <a:r>
              <a:rPr b="1" lang="en"/>
              <a:t>height </a:t>
            </a:r>
            <a:r>
              <a:rPr lang="en"/>
              <a:t>nustatomas ne </a:t>
            </a:r>
            <a:r>
              <a:rPr b="1" lang="en"/>
              <a:t>picture</a:t>
            </a:r>
            <a:r>
              <a:rPr lang="en"/>
              <a:t> elementui tiesiogiai, o </a:t>
            </a:r>
            <a:r>
              <a:rPr b="1" lang="en"/>
              <a:t>img</a:t>
            </a:r>
            <a:r>
              <a:rPr lang="en"/>
              <a:t> elementui.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 pats galioja ir kitiems stilių nustatymams naudojant CSS.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elementas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Nusako vieno potencialiai naudotino paveikslėlio informaciją. Galimi šie atributai: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media </a:t>
            </a:r>
            <a:r>
              <a:rPr lang="en"/>
              <a:t>- nustato sąlygą (panašią kaip media query), kada specifinis paveikslėlis gali būti rodomas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type </a:t>
            </a:r>
            <a:r>
              <a:rPr lang="en"/>
              <a:t>- paveikslėlio MIME tipas; jeigu nurodytas tipas nepalaikomas - specifinis paveikslėlis nebus rodomas;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srcset</a:t>
            </a:r>
            <a:r>
              <a:rPr lang="en"/>
              <a:t> - nurodo paveikslėlio šaltinį bei pasirinktinai jo plotį arba tikslinę rezoliuciją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63" y="3627538"/>
            <a:ext cx="53816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rcset </a:t>
            </a:r>
            <a:r>
              <a:rPr lang="en"/>
              <a:t>atributas</a:t>
            </a:r>
            <a:r>
              <a:rPr lang="en"/>
              <a:t> vs. </a:t>
            </a:r>
            <a:r>
              <a:rPr b="1" lang="en"/>
              <a:t>picture</a:t>
            </a:r>
            <a:endParaRPr b="1"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picture </a:t>
            </a:r>
            <a:r>
              <a:rPr lang="en"/>
              <a:t>elementas suteikia galimybę parinkti įvairesnes sąlygas, pagal kurias užkraunamas kitas paveikslėlis;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naudojant </a:t>
            </a:r>
            <a:r>
              <a:rPr b="1" i="1" lang="en"/>
              <a:t>srcset</a:t>
            </a:r>
            <a:r>
              <a:rPr lang="en"/>
              <a:t> užkrovus didelį paveikslėlį, o vėliau mažinant ekrano plotį, mažesnės kokybės paveikslėlis papildomai nebekraunamas, kadangi didesnio paveikslėlio ryškumo pakanka mažesnio ekrano sąlygomis;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picture</a:t>
            </a:r>
            <a:r>
              <a:rPr lang="en"/>
              <a:t> elementas krauną kiekvieną nuotrauką, kuri atitinka </a:t>
            </a:r>
            <a:r>
              <a:rPr b="1" lang="en"/>
              <a:t>media</a:t>
            </a:r>
            <a:r>
              <a:rPr lang="en"/>
              <a:t> nurodymą;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srcset</a:t>
            </a:r>
            <a:r>
              <a:rPr lang="en"/>
              <a:t> galima taikyti tiek pavieniams </a:t>
            </a:r>
            <a:r>
              <a:rPr b="1" lang="en"/>
              <a:t>img</a:t>
            </a:r>
            <a:r>
              <a:rPr lang="en"/>
              <a:t> elementams, tiek ir </a:t>
            </a:r>
            <a:r>
              <a:rPr b="1" lang="en"/>
              <a:t>picture</a:t>
            </a:r>
            <a:r>
              <a:rPr lang="en"/>
              <a:t> source elementams.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Puslapis kaip nuotrauka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vietoj HTML / CSS suprogramuoto puslapio negalime įdėti paveikslėlio?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prarandama interakcija (negalimos nuorodos, mygtukai, tekstų negalima žymėti ir kopijuoti);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aveikslėlis užima daug vietos (kodas gali užimti mažiau), ilgai užtruks krovimas;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</a:t>
            </a:r>
            <a:r>
              <a:rPr lang="en"/>
              <a:t>okį puslapį sunku pritaikyti skirtingiems ekranų dydžiams;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į</a:t>
            </a:r>
            <a:r>
              <a:rPr lang="en"/>
              <a:t>prastai puslapių tekstai yra vektoriniai, rastriniai paveikslėlių tekstai praras kokybę esant skirtingiems priartinimo lygiams.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Vaizdo ir garso naudojimas</a:t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Interneto puslapiai gali pateikti ir dirbti su įvairia medijos forma: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aveikslėliai (jau peržvelgėme įvairius būdus)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aizdo įrašai (pvz. Youtube, Vimeo, LRT Mediateka, TV3 Go, Telia Play)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</a:t>
            </a:r>
            <a:r>
              <a:rPr lang="en"/>
              <a:t>arso naudojimas (pvz. Spotify, Youtube Music, Deezer, Apple Music)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n" sz="3022"/>
              <a:t>Nuorodos elementas </a:t>
            </a:r>
            <a:r>
              <a:rPr b="1" lang="en" sz="3022"/>
              <a:t>a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Nuorodos elementu galima kreipti tiek į vietinius, tiek į nutolusius dokumentus. Taip žiniatinklyje susiejami bet kur esantys puslapiai į vieną nenutrūkstamą patirtį.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475" y="2089250"/>
            <a:ext cx="46386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75" y="2968675"/>
            <a:ext cx="82772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</a:t>
            </a:r>
            <a:endParaRPr/>
          </a:p>
        </p:txBody>
      </p:sp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Leidžia puslapyje vaizduoti vaizdo įrašą iš įvairių šaltinių naudojant </a:t>
            </a:r>
            <a:r>
              <a:rPr b="1" lang="en"/>
              <a:t>source</a:t>
            </a:r>
            <a:r>
              <a:rPr lang="en"/>
              <a:t> elementą kaip turinį.</a:t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2571738"/>
            <a:ext cx="55054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 (atributai)</a:t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</a:t>
            </a:r>
            <a:r>
              <a:rPr b="1" lang="en"/>
              <a:t>ontrols</a:t>
            </a:r>
            <a:r>
              <a:rPr lang="en"/>
              <a:t> - specifinis atributas leidžiantis valdyti vaizdo įrašo atkūrimą.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2083850"/>
            <a:ext cx="4220776" cy="24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00" y="2083850"/>
            <a:ext cx="4220776" cy="239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</a:t>
            </a:r>
            <a:r>
              <a:rPr lang="en"/>
              <a:t> elementas (atributai)</a:t>
            </a:r>
            <a:endParaRPr/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autoplay</a:t>
            </a:r>
            <a:r>
              <a:rPr lang="en"/>
              <a:t> - paleidžia vaizdo įrašą kai tik įmanoma, nelaukiant kol bus užkrautas iki galo;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oop</a:t>
            </a:r>
            <a:r>
              <a:rPr lang="en"/>
              <a:t> - nurodo ar pasibaigus įrašui jį pradėti rodyti iš naujo;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uted</a:t>
            </a:r>
            <a:r>
              <a:rPr lang="en"/>
              <a:t> - nurodo ar vaizdo įrašo garsas pradžioje yra nutildytas;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poster</a:t>
            </a:r>
            <a:r>
              <a:rPr lang="en"/>
              <a:t> - nurodo paveikslėlio, kuris bus rodomas kol kraunamas vaizdo įrašas nuorodą;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width</a:t>
            </a:r>
            <a:r>
              <a:rPr lang="en"/>
              <a:t>, </a:t>
            </a:r>
            <a:r>
              <a:rPr b="1" lang="en"/>
              <a:t>height </a:t>
            </a:r>
            <a:r>
              <a:rPr lang="en"/>
              <a:t>- plotis, aukštis pikseliais (geriau naudoti CSS);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src </a:t>
            </a:r>
            <a:r>
              <a:rPr lang="en"/>
              <a:t>- jeigu turite vieną užtikrintą šaltinį, galima naudoti vietoj </a:t>
            </a:r>
            <a:r>
              <a:rPr b="1" lang="en"/>
              <a:t>source</a:t>
            </a:r>
            <a:r>
              <a:rPr lang="en"/>
              <a:t> elementų..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streaming</a:t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Technologija, kai vaizdo / garso įrašo kokybė yra parenkama pagal vartotojo techninius parametrus, pvz. interneto spartą.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Šią </a:t>
            </a:r>
            <a:r>
              <a:rPr lang="en"/>
              <a:t>technologiją</a:t>
            </a:r>
            <a:r>
              <a:rPr lang="en"/>
              <a:t> sėkmingai taiko tokios įrašų platformos kaip Youtube ir Spotify.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Technologija (terminas)</a:t>
            </a:r>
            <a:endParaRPr/>
          </a:p>
        </p:txBody>
      </p:sp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echnològija</a:t>
            </a:r>
            <a:r>
              <a:rPr lang="en"/>
              <a:t> - gamybos procesų </a:t>
            </a:r>
            <a:r>
              <a:rPr b="1" lang="en"/>
              <a:t>atlikimo būdų ir priemonių visuma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Šiukšlių išnešimas prisipildžius šiukšlių dėžei irgi yra švarios namų aplinkos technologija 😜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udio elementas</a:t>
            </a:r>
            <a:endParaRPr/>
          </a:p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Leidžia puslapyje paleisti garso įrašą iš įvairių šaltinių naudojant </a:t>
            </a:r>
            <a:r>
              <a:rPr b="1" lang="en"/>
              <a:t>source</a:t>
            </a:r>
            <a:r>
              <a:rPr lang="en"/>
              <a:t> elementą kaip turinį.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controls</a:t>
            </a:r>
            <a:r>
              <a:rPr lang="en"/>
              <a:t> - atributas, kuris nurodo naršyklei rodyti garso įrašo atkūrimo valdiklius.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2074850"/>
            <a:ext cx="58578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663" y="4038488"/>
            <a:ext cx="30003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a</a:t>
            </a:r>
            <a:r>
              <a:rPr b="1" lang="en"/>
              <a:t>udio </a:t>
            </a:r>
            <a:r>
              <a:rPr lang="en"/>
              <a:t>elementas (atributai)</a:t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autoplay</a:t>
            </a:r>
            <a:r>
              <a:rPr lang="en"/>
              <a:t> - paleidžia vaizdo įrašą kai tik įmanoma, nelaukiant kol bus užkrautas iki galo;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loop</a:t>
            </a:r>
            <a:r>
              <a:rPr lang="en"/>
              <a:t> - nurodo ar pasibaigus įrašui jį pradėti rodyti iš naujo;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muted</a:t>
            </a:r>
            <a:r>
              <a:rPr lang="en"/>
              <a:t> - nurodo ar įrašo garsas pradžioje yra nutildytas;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src </a:t>
            </a:r>
            <a:r>
              <a:rPr lang="en"/>
              <a:t>- jeigu turite vieną užtikrintą šaltinį, galima naudoti vietoj </a:t>
            </a:r>
            <a:r>
              <a:rPr b="1" lang="en"/>
              <a:t>source</a:t>
            </a:r>
            <a:r>
              <a:rPr lang="en"/>
              <a:t> elementų..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track </a:t>
            </a:r>
            <a:r>
              <a:rPr lang="en"/>
              <a:t>elementas - vaizdo / garso įrašo subtitrai</a:t>
            </a:r>
            <a:endParaRPr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HTML taip pat palaiko galimybę vaizduoti subtitrus vaizdo įrašams naudojant elementą </a:t>
            </a:r>
            <a:r>
              <a:rPr b="1" lang="en"/>
              <a:t>track</a:t>
            </a:r>
            <a:r>
              <a:rPr lang="en"/>
              <a:t>:</a:t>
            </a:r>
            <a:endParaRPr/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5" y="2105098"/>
            <a:ext cx="7499826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9"/>
          <p:cNvPicPr preferRelativeResize="0"/>
          <p:nvPr/>
        </p:nvPicPr>
        <p:blipFill rotWithShape="1">
          <a:blip r:embed="rId4">
            <a:alphaModFix/>
          </a:blip>
          <a:srcRect b="0" l="0" r="0" t="58617"/>
          <a:stretch/>
        </p:blipFill>
        <p:spPr>
          <a:xfrm>
            <a:off x="2159800" y="3262975"/>
            <a:ext cx="4538901" cy="14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9"/>
          <p:cNvSpPr txBox="1"/>
          <p:nvPr/>
        </p:nvSpPr>
        <p:spPr>
          <a:xfrm>
            <a:off x="290225" y="470815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pavyzdys reikalauja turinio serveryje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track </a:t>
            </a:r>
            <a:r>
              <a:rPr lang="en"/>
              <a:t>elementas (atributai)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lang="en"/>
              <a:t>efault</a:t>
            </a:r>
            <a:r>
              <a:rPr lang="en"/>
              <a:t> - nurodo numatytuosius parinktus subtitrus;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abel</a:t>
            </a:r>
            <a:r>
              <a:rPr lang="en"/>
              <a:t> - kokiu pavadinimu vartotojas matys titrus;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</a:t>
            </a:r>
            <a:r>
              <a:rPr lang="en"/>
              <a:t> - nuoroda į titrų failą;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rclang</a:t>
            </a:r>
            <a:r>
              <a:rPr lang="en"/>
              <a:t> - titrų kalba (</a:t>
            </a:r>
            <a:r>
              <a:rPr i="1" lang="en"/>
              <a:t>en</a:t>
            </a:r>
            <a:r>
              <a:rPr lang="en"/>
              <a:t>, </a:t>
            </a:r>
            <a:r>
              <a:rPr i="1" lang="en"/>
              <a:t>lt</a:t>
            </a:r>
            <a:r>
              <a:rPr lang="en"/>
              <a:t> ar kita)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track </a:t>
            </a:r>
            <a:r>
              <a:rPr lang="en"/>
              <a:t>elementas (atributai)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kind</a:t>
            </a:r>
            <a:r>
              <a:rPr lang="en"/>
              <a:t> - kaip pateikti tekstai turi būti traktuojami: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subtitles - šnekamosios kalbos vertimas vartotojui rodomas tekstu ekrana;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captions - neverbalinio turinio aprašymai (pvz. </a:t>
            </a:r>
            <a:r>
              <a:rPr i="1" lang="en"/>
              <a:t>groja muzika</a:t>
            </a:r>
            <a:r>
              <a:rPr lang="en"/>
              <a:t>, </a:t>
            </a:r>
            <a:r>
              <a:rPr i="1" lang="en"/>
              <a:t>kalba portugališkai</a:t>
            </a:r>
            <a:r>
              <a:rPr lang="en"/>
              <a:t>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descriptions - tekstinis vaizdo įrašo aprašymas tinkamas kurtiesiems;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chapters - skyrių pavadinimai vartotojui naviguojant po turinį;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metadata - vartotojui nematomi aprašomieji tekstai.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target</a:t>
            </a:r>
            <a:r>
              <a:rPr lang="en"/>
              <a:t> atributas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target</a:t>
            </a:r>
            <a:r>
              <a:rPr lang="en"/>
              <a:t> atributas nurodo kur bus vaizduojama pateikta nuoroda. Atributo reikšmės gali būti šios: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_self </a:t>
            </a:r>
            <a:r>
              <a:rPr lang="en"/>
              <a:t>- nuoroda atidaroma esamame lange / tab’e (numatytoji reikšmė, jeigu </a:t>
            </a:r>
            <a:r>
              <a:rPr b="1" i="1" lang="en"/>
              <a:t>target</a:t>
            </a:r>
            <a:r>
              <a:rPr i="1" lang="en"/>
              <a:t> </a:t>
            </a:r>
            <a:r>
              <a:rPr lang="en"/>
              <a:t>atributas nenurodytas);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_blank</a:t>
            </a:r>
            <a:r>
              <a:rPr lang="en"/>
              <a:t> - dažniausiai naujas tab’as, jeigu naršyklė nesukonfigūruota kitaip;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_parent, _top </a:t>
            </a:r>
            <a:r>
              <a:rPr lang="en"/>
              <a:t>- susijusios su nerekomenduojamu </a:t>
            </a:r>
            <a:r>
              <a:rPr b="1" lang="en"/>
              <a:t>frame </a:t>
            </a:r>
            <a:r>
              <a:rPr lang="en"/>
              <a:t>funkcionalumu.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Atidarant nuorodą naujame lange rekomenduojama naudoti </a:t>
            </a:r>
            <a:r>
              <a:rPr b="1" i="1" lang="en"/>
              <a:t>rel</a:t>
            </a:r>
            <a:r>
              <a:rPr lang="en"/>
              <a:t> atributą su reikšmę “noopener noreferrer”, siekiant vartotoją apsaugoti nuo tam tikrų </a:t>
            </a:r>
            <a:r>
              <a:rPr lang="en" u="sng">
                <a:solidFill>
                  <a:schemeClr val="hlink"/>
                </a:solidFill>
                <a:hlinkClick r:id="rId3"/>
              </a:rPr>
              <a:t>perteklinių duomenų perdavimo</a:t>
            </a:r>
            <a:r>
              <a:rPr lang="en"/>
              <a:t> į kitą langą.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750" y="4271200"/>
            <a:ext cx="4797341" cy="4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Subtitrų formatas (.vtt)</a:t>
            </a:r>
            <a:endParaRPr/>
          </a:p>
        </p:txBody>
      </p:sp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538" y="1458975"/>
            <a:ext cx="39338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Baziniai formatavimo elementai (b, i, small)</a:t>
            </a:r>
            <a:endParaRPr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pradinės versijos turėjo tam tikrus primityvius elementus, skirtus pritaikyti turiniui kokius nors vizualius požymius, pvz. </a:t>
            </a:r>
            <a:r>
              <a:rPr lang="en"/>
              <a:t>p</a:t>
            </a:r>
            <a:r>
              <a:rPr lang="en"/>
              <a:t>aryškinimą, pavertimą, pabraukimą, sumažinimą.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Atsiradus CSS šie elementai prarado savo pradinę prasmę ir nebėra rekomenduotini, kadangi HTML dokumente bando atlikti CSS darbą.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Stiliai yra atskirti nuo HTML kodo ir turėtų būti CSS atsakomybė!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r>
              <a:rPr lang="en"/>
              <a:t>, </a:t>
            </a:r>
            <a:r>
              <a:rPr b="1" lang="en"/>
              <a:t>i</a:t>
            </a:r>
            <a:r>
              <a:rPr lang="en"/>
              <a:t>, </a:t>
            </a:r>
            <a:r>
              <a:rPr b="1" lang="en"/>
              <a:t>u</a:t>
            </a:r>
            <a:r>
              <a:rPr lang="en"/>
              <a:t>, </a:t>
            </a:r>
            <a:r>
              <a:rPr b="1" lang="en"/>
              <a:t>small </a:t>
            </a:r>
            <a:r>
              <a:rPr lang="en"/>
              <a:t>elementai</a:t>
            </a:r>
            <a:endParaRPr/>
          </a:p>
        </p:txBody>
      </p:sp>
      <p:sp>
        <p:nvSpPr>
          <p:cNvPr id="407" name="Google Shape;40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Nors siūloma šių elementų nebenaudoti, su juo vis dar tenka susidurti senesniame kode…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5" y="2252600"/>
            <a:ext cx="37338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13" y="2021800"/>
            <a:ext cx="4124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 yra semantiniai elementai?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Semantiniais elementais vadinami tie elementai, kurie </a:t>
            </a:r>
            <a:r>
              <a:rPr b="1" lang="en"/>
              <a:t>turi prasmę</a:t>
            </a:r>
            <a:r>
              <a:rPr lang="en"/>
              <a:t> suvokiamą tiek </a:t>
            </a:r>
            <a:r>
              <a:rPr b="1" lang="en"/>
              <a:t>naršyklei</a:t>
            </a:r>
            <a:r>
              <a:rPr lang="en"/>
              <a:t>, tiek </a:t>
            </a:r>
            <a:r>
              <a:rPr b="1" lang="en"/>
              <a:t>programuotojams</a:t>
            </a:r>
            <a:r>
              <a:rPr lang="en"/>
              <a:t>, tiek </a:t>
            </a:r>
            <a:r>
              <a:rPr b="1" lang="en"/>
              <a:t>programoms</a:t>
            </a:r>
            <a:r>
              <a:rPr lang="en"/>
              <a:t>, kurios tiesiogiai analizuoja puslapių HTML kodą: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Paieškos varikliai;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Ekrano skaityklės;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Kodėl tai svarbu?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Paieškos varikliai geriau suprasdami mūsų puslapio turinį gali užtikrinčiau jį išanalizuoti ir aukščiau jį reitinguoti.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Geriau suprasdamos turinį ekrano skaityklės gali jį tiksliau perskaityti specialių poreikių turintiems vartotojams.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Semantiniai elementai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Nors elementai yra prasmingi ne vien naršyklei, naršyklės neretai suteikia semantiniams elementams numatytuosius stilius, kurie dažnai vizualiai atitinka elementų prasmę.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Šiuos stilius visada galime pritaikyti savo puslapiui naudodami CSS. Kad ir kaip jie išskiriami vizualiai vartotojui, jie vis tiek bus vienodai prasmingi naršyklei, programuotojams bei paieškoms varikliams.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Svarbos išryškinimas (strong, em, mark)</a:t>
            </a:r>
            <a:endParaRPr/>
          </a:p>
        </p:txBody>
      </p:sp>
      <p:sp>
        <p:nvSpPr>
          <p:cNvPr id="427" name="Google Shape;42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838525"/>
            <a:ext cx="4057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575" y="3441325"/>
            <a:ext cx="2062850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Citavimas (blockquote, q, cite)</a:t>
            </a:r>
            <a:endParaRPr/>
          </a:p>
        </p:txBody>
      </p:sp>
      <p:sp>
        <p:nvSpPr>
          <p:cNvPr id="435" name="Google Shape;43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750" y="3640825"/>
            <a:ext cx="48196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388" y="941025"/>
            <a:ext cx="6323225" cy="25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445025"/>
            <a:ext cx="40917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Kompiuterinio kodo aprašymas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(code, var, kbd, samp)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98" y="2360823"/>
            <a:ext cx="4443301" cy="2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50" y="586738"/>
            <a:ext cx="4377219" cy="4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Laiko aprašymas (time)</a:t>
            </a:r>
            <a:endParaRPr/>
          </a:p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Elementas skirtas pažymėti HTML dokumente tekstą, kuris reiškia laiką, datą ar trukmę.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Pateiktas tekstas yra išreikštas žmogui draugišku tekstu.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Kompiuteriui suprantama laiko / datos / trukmės forma pateikiama atribute </a:t>
            </a:r>
            <a:r>
              <a:rPr b="1" i="1" lang="en"/>
              <a:t>datetime</a:t>
            </a:r>
            <a:r>
              <a:rPr i="1" lang="en"/>
              <a:t>.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11" y="2970675"/>
            <a:ext cx="1816725" cy="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713" y="2571750"/>
            <a:ext cx="51625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8601 </a:t>
            </a:r>
            <a:r>
              <a:rPr lang="en"/>
              <a:t>datos formatas</a:t>
            </a:r>
            <a:endParaRPr/>
          </a:p>
        </p:txBody>
      </p:sp>
      <p:sp>
        <p:nvSpPr>
          <p:cNvPr id="458" name="Google Shape;45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 oficialus datos formatas, kuris standartizuoja kaip galima nurodyti: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</a:t>
            </a:r>
            <a:r>
              <a:rPr lang="en"/>
              <a:t>okalią </a:t>
            </a:r>
            <a:r>
              <a:rPr lang="en"/>
              <a:t>d</a:t>
            </a:r>
            <a:r>
              <a:rPr lang="en"/>
              <a:t>atą - </a:t>
            </a:r>
            <a:r>
              <a:rPr b="1" lang="en"/>
              <a:t>2022-02-16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</a:t>
            </a:r>
            <a:r>
              <a:rPr lang="en"/>
              <a:t>okalius datą ir laiką - </a:t>
            </a:r>
            <a:r>
              <a:rPr b="1" lang="en"/>
              <a:t>2022-02-16T10:00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globalią datą / datą ir laiką - </a:t>
            </a:r>
            <a:r>
              <a:rPr b="1" lang="en"/>
              <a:t>2022-02-16T00:00:00Z</a:t>
            </a:r>
            <a:r>
              <a:rPr lang="en"/>
              <a:t>,</a:t>
            </a:r>
            <a:r>
              <a:rPr b="1" lang="en"/>
              <a:t> 2022-02-16T13:13:12Z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lokalų laiką su laiko zona - </a:t>
            </a:r>
            <a:r>
              <a:rPr b="1" lang="en"/>
              <a:t>2022-02-16T13:58:37+02:00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metų savaitę - </a:t>
            </a:r>
            <a:r>
              <a:rPr b="1" lang="en"/>
              <a:t>2022-W04 </a:t>
            </a:r>
            <a:r>
              <a:rPr lang="en"/>
              <a:t>(ketvirta metų savaitė)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trukmę - </a:t>
            </a:r>
            <a:r>
              <a:rPr b="1" lang="en"/>
              <a:t>P1M</a:t>
            </a:r>
            <a:r>
              <a:rPr lang="en"/>
              <a:t> (vienas mėnesis)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Failo parsiuntimas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Norint suteikti vartotojui galimybę parsisiųsti turinį, kuris saugomas nuorodos adresu pateiktame šaltinyje, galime </a:t>
            </a:r>
            <a:r>
              <a:rPr b="1" lang="en"/>
              <a:t>a</a:t>
            </a:r>
            <a:r>
              <a:rPr lang="en"/>
              <a:t> elementui priskirti atributą </a:t>
            </a:r>
            <a:r>
              <a:rPr b="1" i="1" lang="en"/>
              <a:t>download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Šio atributo reikšmė bus naudojama kaip failo pavadinimas, jeigu pavadinimas nėra nurodytas, jį naršyklė parinks pati (nustatys pagal failo vardą nuorodoje, kitus pasiekiamus parametrus).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Šis funkcionalumas yra ribojamas tam tikrų saugumo mechanizmų (</a:t>
            </a:r>
            <a:r>
              <a:rPr b="1" lang="en" sz="1400"/>
              <a:t>Same Origin Policy</a:t>
            </a:r>
            <a:r>
              <a:rPr lang="en" sz="1400"/>
              <a:t>), todėl leidžiant šį kodą naršyklėje lokaliai gali neveikti.</a:t>
            </a:r>
            <a:endParaRPr sz="14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100" y="3032375"/>
            <a:ext cx="35337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25" y="3316425"/>
            <a:ext cx="62579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610176" cy="518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>
            <p:ph type="title"/>
          </p:nvPr>
        </p:nvSpPr>
        <p:spPr>
          <a:xfrm>
            <a:off x="385700" y="400625"/>
            <a:ext cx="33369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Globalus laikas - UTC</a:t>
            </a:r>
            <a:endParaRPr/>
          </a:p>
        </p:txBody>
      </p:sp>
      <p:sp>
        <p:nvSpPr>
          <p:cNvPr id="466" name="Google Shape;466;p72"/>
          <p:cNvSpPr txBox="1"/>
          <p:nvPr/>
        </p:nvSpPr>
        <p:spPr>
          <a:xfrm>
            <a:off x="385800" y="894950"/>
            <a:ext cx="33369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Eina per nulinį dienovidinį;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Nekaitomas žiemos / vasaros laiku;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Vietos aprašymas (address)</a:t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150" y="2779650"/>
            <a:ext cx="2755425" cy="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175" y="2355850"/>
            <a:ext cx="49053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Trumpiniai (abbr), title globalus atributas</a:t>
            </a:r>
            <a:endParaRPr/>
          </a:p>
        </p:txBody>
      </p:sp>
      <p:sp>
        <p:nvSpPr>
          <p:cNvPr id="480" name="Google Shape;48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75" y="1790700"/>
            <a:ext cx="2305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25" y="2520525"/>
            <a:ext cx="2104550" cy="5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75" y="1330225"/>
            <a:ext cx="7903099" cy="2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3100" y="3485175"/>
            <a:ext cx="55149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075" y="4358463"/>
            <a:ext cx="50006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Laipsniai ir indeksai (sup, sub)</a:t>
            </a:r>
            <a:endParaRPr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311700" y="1152475"/>
            <a:ext cx="8520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</a:t>
            </a:r>
            <a:r>
              <a:rPr lang="en"/>
              <a:t>up - </a:t>
            </a:r>
            <a:r>
              <a:rPr b="1" lang="en"/>
              <a:t>sup</a:t>
            </a:r>
            <a:r>
              <a:rPr lang="en"/>
              <a:t>erscript </a:t>
            </a:r>
            <a:endParaRPr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13" y="4248100"/>
            <a:ext cx="1476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875" y="2905063"/>
            <a:ext cx="55054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800" y="1628123"/>
            <a:ext cx="629072" cy="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5"/>
          <p:cNvSpPr txBox="1"/>
          <p:nvPr/>
        </p:nvSpPr>
        <p:spPr>
          <a:xfrm>
            <a:off x="5935375" y="1226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sub - </a:t>
            </a:r>
            <a:r>
              <a:rPr b="1" lang="en" sz="1800">
                <a:solidFill>
                  <a:schemeClr val="dk2"/>
                </a:solidFill>
              </a:rPr>
              <a:t>sub</a:t>
            </a:r>
            <a:r>
              <a:rPr lang="en" sz="1800">
                <a:solidFill>
                  <a:schemeClr val="dk2"/>
                </a:solidFill>
              </a:rPr>
              <a:t>script</a:t>
            </a:r>
            <a:endParaRPr/>
          </a:p>
        </p:txBody>
      </p:sp>
      <p:pic>
        <p:nvPicPr>
          <p:cNvPr id="496" name="Google Shape;49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894" y="1566831"/>
            <a:ext cx="1066200" cy="10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Figūros išskyrimas (figure, figcaption)</a:t>
            </a:r>
            <a:endParaRPr/>
          </a:p>
        </p:txBody>
      </p:sp>
      <p:pic>
        <p:nvPicPr>
          <p:cNvPr id="502" name="Google Shape;5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968600"/>
            <a:ext cx="68103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25" y="1935075"/>
            <a:ext cx="4344875" cy="3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details</a:t>
            </a:r>
            <a:r>
              <a:rPr lang="en"/>
              <a:t> elementas - HTML dropdown</a:t>
            </a:r>
            <a:endParaRPr/>
          </a:p>
        </p:txBody>
      </p:sp>
      <p:sp>
        <p:nvSpPr>
          <p:cNvPr id="509" name="Google Shape;509;p77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dropdown - </a:t>
            </a:r>
            <a:r>
              <a:rPr i="1" lang="en"/>
              <a:t>details</a:t>
            </a:r>
            <a:r>
              <a:rPr lang="en"/>
              <a:t>, </a:t>
            </a:r>
            <a:r>
              <a:rPr i="1" lang="en"/>
              <a:t>summary </a:t>
            </a:r>
            <a:r>
              <a:rPr lang="en"/>
              <a:t>elementai.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details</a:t>
            </a:r>
            <a:r>
              <a:rPr lang="en"/>
              <a:t> elemento viduje esantis </a:t>
            </a:r>
            <a:r>
              <a:rPr b="1" lang="en"/>
              <a:t>summary</a:t>
            </a:r>
            <a:r>
              <a:rPr lang="en"/>
              <a:t> elementas nurodo tekstinę antraštę, kuri vienintelė bus rodoma suskleidus elementą.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2926163"/>
            <a:ext cx="59245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763" y="4353088"/>
            <a:ext cx="30956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details</a:t>
            </a:r>
            <a:r>
              <a:rPr lang="en"/>
              <a:t> elementas - HTML dropdown</a:t>
            </a:r>
            <a:endParaRPr/>
          </a:p>
        </p:txBody>
      </p:sp>
      <p:sp>
        <p:nvSpPr>
          <p:cNvPr id="517" name="Google Shape;517;p78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Visas likęs turinys rodomas išskleidus details elementą.</a:t>
            </a:r>
            <a:endParaRPr/>
          </a:p>
        </p:txBody>
      </p:sp>
      <p:pic>
        <p:nvPicPr>
          <p:cNvPr id="518" name="Google Shape;5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475" y="2009250"/>
            <a:ext cx="60007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25" y="3554088"/>
            <a:ext cx="53816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</a:t>
            </a:r>
            <a:r>
              <a:rPr lang="en"/>
              <a:t> elementas - atributai</a:t>
            </a:r>
            <a:endParaRPr/>
          </a:p>
        </p:txBody>
      </p:sp>
      <p:sp>
        <p:nvSpPr>
          <p:cNvPr id="525" name="Google Shape;525;p79"/>
          <p:cNvSpPr txBox="1"/>
          <p:nvPr>
            <p:ph idx="1" type="body"/>
          </p:nvPr>
        </p:nvSpPr>
        <p:spPr>
          <a:xfrm>
            <a:off x="311700" y="1152475"/>
            <a:ext cx="84543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Details elementas turi vieną boolean (taip / ne, true / false) tipo atributą, kuris nusako ar pradžioje details elementas yra išskleistas ar suskleistas.</a:t>
            </a:r>
            <a:endParaRPr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50" y="2756725"/>
            <a:ext cx="954050" cy="4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2163625"/>
            <a:ext cx="2072525" cy="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9"/>
          <p:cNvSpPr txBox="1"/>
          <p:nvPr/>
        </p:nvSpPr>
        <p:spPr>
          <a:xfrm>
            <a:off x="3534700" y="279122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 pats kas</a:t>
            </a:r>
            <a:endParaRPr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900" y="2800324"/>
            <a:ext cx="2072525" cy="4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875" y="3431725"/>
            <a:ext cx="2552469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/>
          <p:nvPr/>
        </p:nvSpPr>
        <p:spPr>
          <a:xfrm>
            <a:off x="1613850" y="4169025"/>
            <a:ext cx="58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boolean atributas yra nustatytas (su ar be reikšmės), tai nusako, kad funkcionalumas bus nustatytas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Puslapio struktūros elementai</a:t>
            </a:r>
            <a:endParaRPr/>
          </a:p>
        </p:txBody>
      </p:sp>
      <p:sp>
        <p:nvSpPr>
          <p:cNvPr id="537" name="Google Shape;537;p8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HTML turi elementus skirtus formuoti puslapio išdėstymą. Nors puslapiai atrodo skirtingi juos dažniausiai sudaro tos pačios dalys.</a:t>
            </a:r>
            <a:endParaRPr/>
          </a:p>
        </p:txBody>
      </p:sp>
      <p:pic>
        <p:nvPicPr>
          <p:cNvPr id="538" name="Google Shape;5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725" y="1733300"/>
            <a:ext cx="4944601" cy="32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grail layout</a:t>
            </a:r>
            <a:endParaRPr/>
          </a:p>
        </p:txBody>
      </p:sp>
      <p:sp>
        <p:nvSpPr>
          <p:cNvPr id="544" name="Google Shape;54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81"/>
          <p:cNvPicPr preferRelativeResize="0"/>
          <p:nvPr/>
        </p:nvPicPr>
        <p:blipFill rotWithShape="1">
          <a:blip r:embed="rId3">
            <a:alphaModFix/>
          </a:blip>
          <a:srcRect b="0" l="1210" r="-1209" t="0"/>
          <a:stretch/>
        </p:blipFill>
        <p:spPr>
          <a:xfrm>
            <a:off x="2234374" y="766300"/>
            <a:ext cx="4675276" cy="36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1"/>
          <p:cNvSpPr txBox="1"/>
          <p:nvPr/>
        </p:nvSpPr>
        <p:spPr>
          <a:xfrm>
            <a:off x="2039675" y="46114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Šaltinis: https://en.wikipedia.org/wiki/File:HolyGrail.svg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420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Nuorodomis galime nukreipti ne tik į dokumentus, bet į </a:t>
            </a:r>
            <a:r>
              <a:rPr b="1" lang="en"/>
              <a:t>el. pašto adresus</a:t>
            </a:r>
            <a:r>
              <a:rPr lang="en"/>
              <a:t> bei </a:t>
            </a:r>
            <a:r>
              <a:rPr b="1" lang="en"/>
              <a:t>telefono numerius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Naudojant </a:t>
            </a:r>
            <a:r>
              <a:rPr b="1" lang="en"/>
              <a:t>id </a:t>
            </a:r>
            <a:r>
              <a:rPr lang="en"/>
              <a:t>atributą ir groteles (</a:t>
            </a:r>
            <a:r>
              <a:rPr b="1" lang="en"/>
              <a:t>#</a:t>
            </a:r>
            <a:r>
              <a:rPr lang="en"/>
              <a:t>) nuorodoje, galima nukreipti vartotoją tiesiai į HTML elementą.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25" y="1947200"/>
            <a:ext cx="5162500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32075" y="4238725"/>
            <a:ext cx="28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Elementas į kurį naviguojama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00" y="3571225"/>
            <a:ext cx="2213270" cy="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375" y="3571227"/>
            <a:ext cx="3635375" cy="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126575" y="4131025"/>
            <a:ext cx="28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Navigacija į </a:t>
            </a:r>
            <a:r>
              <a:rPr b="1" lang="en"/>
              <a:t>id </a:t>
            </a:r>
            <a:r>
              <a:rPr lang="en"/>
              <a:t>atributu pažymėtą elementą</a:t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88"/>
              <a:t>Papildomas nuorodų funkcionalumas (email, phone, element)</a:t>
            </a:r>
            <a:endParaRPr sz="3022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struktūros elementai</a:t>
            </a:r>
            <a:endParaRPr/>
          </a:p>
        </p:txBody>
      </p:sp>
      <p:sp>
        <p:nvSpPr>
          <p:cNvPr id="552" name="Google Shape;552;p82"/>
          <p:cNvSpPr txBox="1"/>
          <p:nvPr>
            <p:ph idx="1" type="body"/>
          </p:nvPr>
        </p:nvSpPr>
        <p:spPr>
          <a:xfrm>
            <a:off x="311700" y="1249600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Antraštinė puslapio dalis - </a:t>
            </a:r>
            <a:r>
              <a:rPr b="1" lang="en"/>
              <a:t>header </a:t>
            </a:r>
            <a:r>
              <a:rPr lang="en"/>
              <a:t>elementas, gali būti ir sekcijos antraštinė dalis;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Navigacija - </a:t>
            </a:r>
            <a:r>
              <a:rPr b="1" lang="en"/>
              <a:t>nav </a:t>
            </a:r>
            <a:r>
              <a:rPr lang="en"/>
              <a:t>elementas (žymi pagrindinę navigaciją, vienas elementas dokumente);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Pagrindinis turinys - </a:t>
            </a:r>
            <a:r>
              <a:rPr b="1" lang="en"/>
              <a:t>main </a:t>
            </a:r>
            <a:r>
              <a:rPr lang="en"/>
              <a:t>elementas, kuriame gali būti turinys suskirstytas </a:t>
            </a:r>
            <a:r>
              <a:rPr b="1" lang="en"/>
              <a:t>article</a:t>
            </a:r>
            <a:r>
              <a:rPr lang="en"/>
              <a:t> ir </a:t>
            </a:r>
            <a:r>
              <a:rPr b="1" lang="en"/>
              <a:t>section </a:t>
            </a:r>
            <a:r>
              <a:rPr lang="en"/>
              <a:t>elementais;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article </a:t>
            </a:r>
            <a:r>
              <a:rPr lang="en"/>
              <a:t>elementas - laiko atskirą nepriklausomą turinio gabalėlį;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section</a:t>
            </a:r>
            <a:r>
              <a:rPr lang="en"/>
              <a:t> - sekcija, </a:t>
            </a:r>
            <a:r>
              <a:rPr b="1" lang="en"/>
              <a:t>dažniausiai </a:t>
            </a:r>
            <a:r>
              <a:rPr lang="en"/>
              <a:t>turi antraštę h1, h2 ar kitą;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Šoninė juosta (sidebar) - </a:t>
            </a:r>
            <a:r>
              <a:rPr b="1" lang="en"/>
              <a:t>aside </a:t>
            </a:r>
            <a:r>
              <a:rPr lang="en"/>
              <a:t>elementas, dažniausiai yra </a:t>
            </a:r>
            <a:r>
              <a:rPr b="1" lang="en"/>
              <a:t>main</a:t>
            </a:r>
            <a:r>
              <a:rPr lang="en"/>
              <a:t> elemente.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Apatinė juosta - </a:t>
            </a:r>
            <a:r>
              <a:rPr b="1" lang="en"/>
              <a:t>footer </a:t>
            </a:r>
            <a:r>
              <a:rPr lang="en"/>
              <a:t>elementas.</a:t>
            </a:r>
            <a:endParaRPr/>
          </a:p>
        </p:txBody>
      </p:sp>
      <p:pic>
        <p:nvPicPr>
          <p:cNvPr id="553" name="Google Shape;553;p82"/>
          <p:cNvPicPr preferRelativeResize="0"/>
          <p:nvPr/>
        </p:nvPicPr>
        <p:blipFill rotWithShape="1">
          <a:blip r:embed="rId3">
            <a:alphaModFix/>
          </a:blip>
          <a:srcRect b="0" l="1210" r="-1209" t="0"/>
          <a:stretch/>
        </p:blipFill>
        <p:spPr>
          <a:xfrm>
            <a:off x="7422200" y="-12"/>
            <a:ext cx="1721812" cy="13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600" y="1315800"/>
            <a:ext cx="5394800" cy="35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grail layout laukinėje gamtoje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Namų darbas</a:t>
            </a:r>
            <a:endParaRPr/>
          </a:p>
        </p:txBody>
      </p:sp>
      <p:sp>
        <p:nvSpPr>
          <p:cNvPr id="565" name="Google Shape;56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Savarankiškai išsiaiškinti ką daro </a:t>
            </a:r>
            <a:r>
              <a:rPr b="1" lang="en"/>
              <a:t>hr</a:t>
            </a:r>
            <a:r>
              <a:rPr lang="en"/>
              <a:t> elementas (</a:t>
            </a:r>
            <a:r>
              <a:rPr lang="en" u="sng">
                <a:solidFill>
                  <a:schemeClr val="hlink"/>
                </a:solidFill>
                <a:hlinkClick r:id="rId3"/>
              </a:rPr>
              <a:t>MDN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W3Schools</a:t>
            </a:r>
            <a:r>
              <a:rPr lang="en"/>
              <a:t>) ir panaudoti toliau </a:t>
            </a:r>
            <a:r>
              <a:rPr lang="en"/>
              <a:t>esančioje</a:t>
            </a:r>
            <a:r>
              <a:rPr lang="en"/>
              <a:t> užduotyje;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Poor man’s Youtube + Spotify;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Paveikslėlių tipai - rastrinė (taškinė) grafika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48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Veikimo principas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Nusakomos kiekvieno taško paveikslėlyje savybės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Panaudojimo sritys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Nuotraukos, sudėtingi vaizdai nesudaryti iš primityvių elementų (linijų, teksto, kt.)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Failų formatai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BMP, PNG, JPG, GIF, WebP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Glaudinimas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Dažniausiai yra naudojami algoritmai, kurie leidžia aprašyti ne kiekvieną pixel’į.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100" y="1017725"/>
            <a:ext cx="35052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Lossless </a:t>
            </a:r>
            <a:r>
              <a:rPr lang="en"/>
              <a:t>arba </a:t>
            </a:r>
            <a:r>
              <a:rPr b="1" lang="en"/>
              <a:t>lossy</a:t>
            </a:r>
            <a:endParaRPr b="1"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Rastrinių paveikslėlių formatus pagal tai </a:t>
            </a:r>
            <a:r>
              <a:rPr b="1" lang="en"/>
              <a:t>ar</a:t>
            </a:r>
            <a:r>
              <a:rPr lang="en"/>
              <a:t> </a:t>
            </a:r>
            <a:r>
              <a:rPr b="1" lang="en"/>
              <a:t>glaudinami praranda kokybę</a:t>
            </a:r>
            <a:r>
              <a:rPr lang="en"/>
              <a:t> galima skirstyti į </a:t>
            </a:r>
            <a:r>
              <a:rPr b="1" lang="en"/>
              <a:t>lossless</a:t>
            </a:r>
            <a:r>
              <a:rPr lang="en"/>
              <a:t> arba </a:t>
            </a:r>
            <a:r>
              <a:rPr b="1" lang="en"/>
              <a:t>lossy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BMP</a:t>
            </a:r>
            <a:r>
              <a:rPr lang="en"/>
              <a:t> - nepraranda kokybės, nes nėra glaudinamas.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JPG</a:t>
            </a:r>
            <a:r>
              <a:rPr lang="en"/>
              <a:t> - </a:t>
            </a:r>
            <a:r>
              <a:rPr b="1" lang="en"/>
              <a:t>lossy</a:t>
            </a:r>
            <a:r>
              <a:rPr lang="en"/>
              <a:t> formatas, užsaugant paveikslėlius šiuo formatu, glaudinami jie </a:t>
            </a:r>
            <a:r>
              <a:rPr b="1" lang="en"/>
              <a:t>praranda</a:t>
            </a:r>
            <a:r>
              <a:rPr lang="en"/>
              <a:t> kokybę.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GIF, PNG</a:t>
            </a:r>
            <a:r>
              <a:rPr lang="en"/>
              <a:t> - </a:t>
            </a:r>
            <a:r>
              <a:rPr b="1" lang="en"/>
              <a:t>lossless</a:t>
            </a:r>
            <a:r>
              <a:rPr lang="en"/>
              <a:t> formatai, užsaugant paveikslėlius šiuo formatu, glaudinami jie </a:t>
            </a:r>
            <a:r>
              <a:rPr b="1" lang="en"/>
              <a:t>nepraranda</a:t>
            </a:r>
            <a:r>
              <a:rPr lang="en"/>
              <a:t> kokybės.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WebP - </a:t>
            </a:r>
            <a:r>
              <a:rPr lang="en"/>
              <a:t>gali būti tiek </a:t>
            </a:r>
            <a:r>
              <a:rPr b="1" lang="en"/>
              <a:t>lossy</a:t>
            </a:r>
            <a:r>
              <a:rPr lang="en"/>
              <a:t>, tiek </a:t>
            </a:r>
            <a:r>
              <a:rPr b="1" lang="en"/>
              <a:t>lossless </a:t>
            </a:r>
            <a:r>
              <a:rPr lang="en"/>
              <a:t>palaiko keletą glaudinimo variantų.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